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7562088" cy="1068933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562088" cy="10689336"/>
          </a:xfrm>
          <a:prstGeom prst="rect">
            <a:avLst/>
          </a:prstGeom>
          <a:solidFill>
            <a:srgbClr val="F7F4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8" y="749808"/>
            <a:ext cx="384048" cy="3840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53312" y="786384"/>
            <a:ext cx="3657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1A1710"/>
                </a:solidFill>
                <a:latin typeface="Fraunces"/>
              </a:rPr>
              <a:t>The Check-in Guide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248" y="3977639"/>
            <a:ext cx="58795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 i="0" spc="240">
                <a:solidFill>
                  <a:srgbClr val="8A6526"/>
                </a:solidFill>
                <a:latin typeface="Inter"/>
              </a:rPr>
              <a:t>A WELCOME BOOK FOR OUR GUESTS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8" y="4315968"/>
            <a:ext cx="5879592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4600" b="0" i="0">
                <a:solidFill>
                  <a:srgbClr val="1A1710"/>
                </a:solidFill>
                <a:latin typeface="Fraunces"/>
              </a:rPr>
              <a:t>[Your Property</a:t>
            </a:r>
          </a:p>
          <a:p>
            <a:pPr algn="l">
              <a:lnSpc>
                <a:spcPct val="102000"/>
              </a:lnSpc>
            </a:pPr>
            <a:r>
              <a:rPr sz="4600" b="0" i="1">
                <a:solidFill>
                  <a:srgbClr val="8A6526"/>
                </a:solidFill>
                <a:latin typeface="Fraunces"/>
              </a:rPr>
              <a:t>Name Here]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6446520"/>
            <a:ext cx="4821265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50" b="0" i="0">
                <a:solidFill>
                  <a:srgbClr val="5C554A"/>
                </a:solidFill>
                <a:latin typeface="Inter"/>
              </a:rPr>
              <a:t>[One evocative line about your place — e.g. "A sunlit home above the sea, kept just the way we’d want to find it."]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9317736"/>
            <a:ext cx="352775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 i="0" spc="160">
                <a:solidFill>
                  <a:srgbClr val="5C554A"/>
                </a:solidFill>
                <a:latin typeface="Inter"/>
              </a:rPr>
              <a:t>[ Neighbourhood · City 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69003" y="9208008"/>
            <a:ext cx="23518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500" b="0" i="1">
                <a:solidFill>
                  <a:srgbClr val="8A6526"/>
                </a:solidFill>
                <a:latin typeface="Fraunces"/>
              </a:rPr>
              <a:t>[Hosts]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562088" cy="10689336"/>
          </a:xfrm>
          <a:prstGeom prst="rect">
            <a:avLst/>
          </a:prstGeom>
          <a:solidFill>
            <a:srgbClr val="FFFD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41248" y="1051560"/>
            <a:ext cx="58795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 i="0" spc="240">
                <a:solidFill>
                  <a:srgbClr val="8A6526"/>
                </a:solidFill>
                <a:latin typeface="Inter"/>
              </a:rPr>
              <a:t>WELCOME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1248" y="1371600"/>
            <a:ext cx="5879592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700" b="0" i="0">
                <a:solidFill>
                  <a:srgbClr val="1A1710"/>
                </a:solidFill>
                <a:latin typeface="Fraunces"/>
              </a:rPr>
              <a:t>A note from your hosts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248" y="2514600"/>
            <a:ext cx="5879592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60000"/>
              </a:lnSpc>
            </a:pPr>
            <a:r>
              <a:rPr sz="1300" b="0" i="1">
                <a:solidFill>
                  <a:srgbClr val="9A9184"/>
                </a:solidFill>
                <a:latin typeface="Inter"/>
              </a:rPr>
              <a:t>Write two or three warm sentences here — who you are, why you love this place, and “make yourself at home.” Say the thing only you would say. (Tip: keep it personal, not formal.)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8" y="5120640"/>
            <a:ext cx="270461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1" i="0" spc="140">
                <a:solidFill>
                  <a:srgbClr val="1A1710"/>
                </a:solidFill>
                <a:latin typeface="Inter"/>
              </a:rPr>
              <a:t>SIGNED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5358383"/>
            <a:ext cx="27046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Priya &amp; Mateus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5760720"/>
            <a:ext cx="270461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016227" y="5120640"/>
            <a:ext cx="270461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1" i="0" spc="140">
                <a:solidFill>
                  <a:srgbClr val="1A1710"/>
                </a:solidFill>
                <a:latin typeface="Inter"/>
              </a:rPr>
              <a:t>HOSTS SINCE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16227" y="5358383"/>
            <a:ext cx="27046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2021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016227" y="5760720"/>
            <a:ext cx="270461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41248" y="9902952"/>
            <a:ext cx="5879592" cy="1270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9994392"/>
            <a:ext cx="29397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9A9184"/>
                </a:solidFill>
                <a:latin typeface="Inter"/>
              </a:rPr>
              <a:t>[ Your Property Name 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81044" y="9994392"/>
            <a:ext cx="29397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50" b="0" i="0">
                <a:solidFill>
                  <a:srgbClr val="9A9184"/>
                </a:solidFill>
                <a:latin typeface="Inter"/>
              </a:rPr>
              <a:t>Welcome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562088" cy="10689336"/>
          </a:xfrm>
          <a:prstGeom prst="rect">
            <a:avLst/>
          </a:prstGeom>
          <a:solidFill>
            <a:srgbClr val="FFFD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41248" y="1051560"/>
            <a:ext cx="58795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 i="0" spc="240">
                <a:solidFill>
                  <a:srgbClr val="8A6526"/>
                </a:solidFill>
                <a:latin typeface="Inter"/>
              </a:rPr>
              <a:t>START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1248" y="1371600"/>
            <a:ext cx="5879592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700" b="0" i="0">
                <a:solidFill>
                  <a:srgbClr val="1A1710"/>
                </a:solidFill>
                <a:latin typeface="Fraunces"/>
              </a:rPr>
              <a:t>The essentials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248" y="2560320"/>
            <a:ext cx="270461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1" i="0" spc="140">
                <a:solidFill>
                  <a:srgbClr val="1A1710"/>
                </a:solidFill>
                <a:latin typeface="Inter"/>
              </a:rPr>
              <a:t>WI-FI NETWORK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8" y="2798063"/>
            <a:ext cx="27046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CasaMares_5G</a:t>
            </a:r>
          </a:p>
        </p:txBody>
      </p:sp>
      <p:sp>
        <p:nvSpPr>
          <p:cNvPr id="7" name="Rectangle 6"/>
          <p:cNvSpPr/>
          <p:nvPr/>
        </p:nvSpPr>
        <p:spPr>
          <a:xfrm>
            <a:off x="841248" y="3200400"/>
            <a:ext cx="270461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16227" y="2560320"/>
            <a:ext cx="270461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1" i="0" spc="140">
                <a:solidFill>
                  <a:srgbClr val="1A1710"/>
                </a:solidFill>
                <a:latin typeface="Inter"/>
              </a:rPr>
              <a:t>WI-FI PASSWORD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16227" y="2798063"/>
            <a:ext cx="27046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sunset2024</a:t>
            </a:r>
          </a:p>
        </p:txBody>
      </p:sp>
      <p:sp>
        <p:nvSpPr>
          <p:cNvPr id="10" name="Rectangle 9"/>
          <p:cNvSpPr/>
          <p:nvPr/>
        </p:nvSpPr>
        <p:spPr>
          <a:xfrm>
            <a:off x="4016227" y="3200400"/>
            <a:ext cx="270461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1248" y="3456432"/>
            <a:ext cx="587959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1" i="0" spc="140">
                <a:solidFill>
                  <a:srgbClr val="1A1710"/>
                </a:solidFill>
                <a:latin typeface="Inter"/>
              </a:rPr>
              <a:t>GETTING IN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3694176"/>
            <a:ext cx="587959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Lockbox on the left gate, code 4721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41248" y="4096511"/>
            <a:ext cx="587959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4352544"/>
            <a:ext cx="270461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1" i="0" spc="140">
                <a:solidFill>
                  <a:srgbClr val="1A1710"/>
                </a:solidFill>
                <a:latin typeface="Inter"/>
              </a:rPr>
              <a:t>PARKING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1248" y="4590288"/>
            <a:ext cx="27046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Free on the street out front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41248" y="4992624"/>
            <a:ext cx="270461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016227" y="4352544"/>
            <a:ext cx="270461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1" i="0" spc="140">
                <a:solidFill>
                  <a:srgbClr val="1A1710"/>
                </a:solidFill>
                <a:latin typeface="Inter"/>
              </a:rPr>
              <a:t>ADDRESS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016227" y="4590288"/>
            <a:ext cx="27046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12 Beachside Rd, Anjuna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016227" y="4992624"/>
            <a:ext cx="270461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1248" y="5248656"/>
            <a:ext cx="587959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1" i="0" spc="140">
                <a:solidFill>
                  <a:srgbClr val="1A1710"/>
                </a:solidFill>
                <a:latin typeface="Inter"/>
              </a:rPr>
              <a:t>REACH US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8" y="5486400"/>
            <a:ext cx="587959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WhatsApp +91 …, we reply 8am–10pm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41248" y="5888736"/>
            <a:ext cx="587959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41248" y="9902952"/>
            <a:ext cx="5879592" cy="1270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41248" y="9994392"/>
            <a:ext cx="29397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9A9184"/>
                </a:solidFill>
                <a:latin typeface="Inter"/>
              </a:rPr>
              <a:t>[ Your Property Name 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81044" y="9994392"/>
            <a:ext cx="29397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50" b="0" i="0">
                <a:solidFill>
                  <a:srgbClr val="9A9184"/>
                </a:solidFill>
                <a:latin typeface="Inter"/>
              </a:rPr>
              <a:t>The essentials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562088" cy="10689336"/>
          </a:xfrm>
          <a:prstGeom prst="rect">
            <a:avLst/>
          </a:prstGeom>
          <a:solidFill>
            <a:srgbClr val="FFFD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41248" y="1051560"/>
            <a:ext cx="58795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 i="0" spc="240">
                <a:solidFill>
                  <a:srgbClr val="8A6526"/>
                </a:solidFill>
                <a:latin typeface="Inter"/>
              </a:rPr>
              <a:t>THE HOME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1248" y="1371600"/>
            <a:ext cx="5879592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700" b="0" i="0">
                <a:solidFill>
                  <a:srgbClr val="1A1710"/>
                </a:solidFill>
                <a:latin typeface="Fraunces"/>
              </a:rPr>
              <a:t>How things work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248" y="2468880"/>
            <a:ext cx="5879592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250" b="0" i="1">
                <a:solidFill>
                  <a:srgbClr val="9A9184"/>
                </a:solidFill>
                <a:latin typeface="Inter"/>
              </a:rPr>
              <a:t>The quirks only you know — the tap that runs cold first, the burner that needs two clicks, where the good coffee lives. Replace this with yours.</a:t>
            </a:r>
          </a:p>
        </p:txBody>
      </p:sp>
      <p:sp>
        <p:nvSpPr>
          <p:cNvPr id="6" name="Rectangle 5"/>
          <p:cNvSpPr/>
          <p:nvPr/>
        </p:nvSpPr>
        <p:spPr>
          <a:xfrm>
            <a:off x="841248" y="3611880"/>
            <a:ext cx="587959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8" y="3977639"/>
            <a:ext cx="5879592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200" b="0" i="0">
                <a:solidFill>
                  <a:srgbClr val="1A1710"/>
                </a:solidFill>
                <a:latin typeface="Fraunces"/>
              </a:rPr>
              <a:t>House rules</a:t>
            </a:r>
          </a:p>
        </p:txBody>
      </p:sp>
      <p:sp>
        <p:nvSpPr>
          <p:cNvPr id="8" name="Oval 7"/>
          <p:cNvSpPr/>
          <p:nvPr/>
        </p:nvSpPr>
        <p:spPr>
          <a:xfrm>
            <a:off x="841248" y="4800600"/>
            <a:ext cx="310896" cy="310896"/>
          </a:xfrm>
          <a:prstGeom prst="ellipse">
            <a:avLst/>
          </a:prstGeom>
          <a:solidFill>
            <a:srgbClr val="F3EAD6"/>
          </a:solidFill>
          <a:ln>
            <a:noFill/>
          </a:ln>
          <a:effectLst/>
        </p:spPr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8A6526"/>
                </a:solidFill>
                <a:latin typeface="Inter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16736" y="4818888"/>
            <a:ext cx="540410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Quiet hours after 10pm — thin walls, kind neighbours.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16736" y="5184648"/>
            <a:ext cx="5404104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841248" y="5458968"/>
            <a:ext cx="310896" cy="310896"/>
          </a:xfrm>
          <a:prstGeom prst="ellipse">
            <a:avLst/>
          </a:prstGeom>
          <a:solidFill>
            <a:srgbClr val="F3EAD6"/>
          </a:solidFill>
          <a:ln>
            <a:noFill/>
          </a:ln>
          <a:effectLst/>
        </p:spPr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8A6526"/>
                </a:solidFill>
                <a:latin typeface="Inter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16736" y="5477255"/>
            <a:ext cx="540410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Quiet hours after 10pm — thin walls, kind neighbours.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16736" y="5843016"/>
            <a:ext cx="5404104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841248" y="6117336"/>
            <a:ext cx="310896" cy="310896"/>
          </a:xfrm>
          <a:prstGeom prst="ellipse">
            <a:avLst/>
          </a:prstGeom>
          <a:solidFill>
            <a:srgbClr val="F3EAD6"/>
          </a:solidFill>
          <a:ln>
            <a:noFill/>
          </a:ln>
          <a:effectLst/>
        </p:spPr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8A6526"/>
                </a:solidFill>
                <a:latin typeface="Inter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16736" y="6135623"/>
            <a:ext cx="540410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Quiet hours after 10pm — thin walls, kind neighbours.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316736" y="6501383"/>
            <a:ext cx="5404104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841248" y="6775703"/>
            <a:ext cx="310896" cy="310896"/>
          </a:xfrm>
          <a:prstGeom prst="ellipse">
            <a:avLst/>
          </a:prstGeom>
          <a:solidFill>
            <a:srgbClr val="F3EAD6"/>
          </a:solidFill>
          <a:ln>
            <a:noFill/>
          </a:ln>
          <a:effectLst/>
        </p:spPr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8A6526"/>
                </a:solidFill>
                <a:latin typeface="Inter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16736" y="6793991"/>
            <a:ext cx="540410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Quiet hours after 10pm — thin walls, kind neighbours.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316736" y="7159751"/>
            <a:ext cx="5404104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41248" y="9902952"/>
            <a:ext cx="5879592" cy="1270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1248" y="9994392"/>
            <a:ext cx="29397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9A9184"/>
                </a:solidFill>
                <a:latin typeface="Inter"/>
              </a:rPr>
              <a:t>[ Your Property Name ]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81044" y="9994392"/>
            <a:ext cx="29397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50" b="0" i="0">
                <a:solidFill>
                  <a:srgbClr val="9A9184"/>
                </a:solidFill>
                <a:latin typeface="Inter"/>
              </a:rPr>
              <a:t>How things work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562088" cy="10689336"/>
          </a:xfrm>
          <a:prstGeom prst="rect">
            <a:avLst/>
          </a:prstGeom>
          <a:solidFill>
            <a:srgbClr val="FFFD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41248" y="1051560"/>
            <a:ext cx="58795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 i="0" spc="240">
                <a:solidFill>
                  <a:srgbClr val="8A6526"/>
                </a:solidFill>
                <a:latin typeface="Inter"/>
              </a:rPr>
              <a:t>THE NEIGHBOURHOOD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1248" y="1371600"/>
            <a:ext cx="5879592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700" b="0" i="0">
                <a:solidFill>
                  <a:srgbClr val="1A1710"/>
                </a:solidFill>
                <a:latin typeface="Fraunces"/>
              </a:rPr>
              <a:t>Where to eat &amp; what to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248" y="2560320"/>
            <a:ext cx="58795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 spc="180">
                <a:solidFill>
                  <a:srgbClr val="8A6526"/>
                </a:solidFill>
                <a:latin typeface="Inter"/>
              </a:rPr>
              <a:t>OUR HONEST FOOD PICKS</a:t>
            </a:r>
          </a:p>
        </p:txBody>
      </p:sp>
      <p:sp>
        <p:nvSpPr>
          <p:cNvPr id="6" name="Oval 5"/>
          <p:cNvSpPr/>
          <p:nvPr/>
        </p:nvSpPr>
        <p:spPr>
          <a:xfrm>
            <a:off x="859536" y="2990087"/>
            <a:ext cx="82296" cy="82296"/>
          </a:xfrm>
          <a:prstGeom prst="ellipse">
            <a:avLst/>
          </a:prstGeom>
          <a:solidFill>
            <a:srgbClr val="B688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15568" y="2926079"/>
            <a:ext cx="5605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Curlies — sunset beers, order the calamari. 5 min walk.</a:t>
            </a:r>
          </a:p>
        </p:txBody>
      </p:sp>
      <p:sp>
        <p:nvSpPr>
          <p:cNvPr id="8" name="Rectangle 7"/>
          <p:cNvSpPr/>
          <p:nvPr/>
        </p:nvSpPr>
        <p:spPr>
          <a:xfrm>
            <a:off x="1115568" y="3291839"/>
            <a:ext cx="560527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859536" y="3593591"/>
            <a:ext cx="82296" cy="82296"/>
          </a:xfrm>
          <a:prstGeom prst="ellipse">
            <a:avLst/>
          </a:prstGeom>
          <a:solidFill>
            <a:srgbClr val="B688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15568" y="3529584"/>
            <a:ext cx="5605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Artjuna — breakfast &amp; good coffee. 8 min.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15568" y="3895344"/>
            <a:ext cx="560527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859536" y="4197096"/>
            <a:ext cx="82296" cy="82296"/>
          </a:xfrm>
          <a:prstGeom prst="ellipse">
            <a:avLst/>
          </a:prstGeom>
          <a:solidFill>
            <a:srgbClr val="B688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15568" y="4133087"/>
            <a:ext cx="5605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… your third pick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15568" y="4498848"/>
            <a:ext cx="560527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1248" y="5056631"/>
            <a:ext cx="58795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 spc="180">
                <a:solidFill>
                  <a:srgbClr val="8A6526"/>
                </a:solidFill>
                <a:latin typeface="Inter"/>
              </a:rPr>
              <a:t>THINGS TO DO NEARBY</a:t>
            </a:r>
          </a:p>
        </p:txBody>
      </p:sp>
      <p:sp>
        <p:nvSpPr>
          <p:cNvPr id="16" name="Oval 15"/>
          <p:cNvSpPr/>
          <p:nvPr/>
        </p:nvSpPr>
        <p:spPr>
          <a:xfrm>
            <a:off x="859536" y="5486400"/>
            <a:ext cx="82296" cy="82296"/>
          </a:xfrm>
          <a:prstGeom prst="ellipse">
            <a:avLst/>
          </a:prstGeom>
          <a:solidFill>
            <a:srgbClr val="B688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15568" y="5422392"/>
            <a:ext cx="5605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Anjuna flea market — Wednesdays, go early.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115568" y="5788152"/>
            <a:ext cx="560527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859536" y="6089904"/>
            <a:ext cx="82296" cy="82296"/>
          </a:xfrm>
          <a:prstGeom prst="ellipse">
            <a:avLst/>
          </a:prstGeom>
          <a:solidFill>
            <a:srgbClr val="B688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115568" y="6025896"/>
            <a:ext cx="5605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The headland walk at golden hour.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115568" y="6391656"/>
            <a:ext cx="560527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859536" y="6693408"/>
            <a:ext cx="82296" cy="82296"/>
          </a:xfrm>
          <a:prstGeom prst="ellipse">
            <a:avLst/>
          </a:prstGeom>
          <a:solidFill>
            <a:srgbClr val="B6883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115568" y="6629400"/>
            <a:ext cx="5605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… your third pick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115568" y="6995160"/>
            <a:ext cx="560527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841248" y="9902952"/>
            <a:ext cx="5879592" cy="1270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41248" y="9994392"/>
            <a:ext cx="29397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9A9184"/>
                </a:solidFill>
                <a:latin typeface="Inter"/>
              </a:rPr>
              <a:t>[ Your Property Name ]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781044" y="9994392"/>
            <a:ext cx="29397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50" b="0" i="0">
                <a:solidFill>
                  <a:srgbClr val="9A9184"/>
                </a:solidFill>
                <a:latin typeface="Inter"/>
              </a:rPr>
              <a:t>Eat &amp; explore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562088" cy="10689336"/>
          </a:xfrm>
          <a:prstGeom prst="rect">
            <a:avLst/>
          </a:prstGeom>
          <a:solidFill>
            <a:srgbClr val="FFFD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41248" y="1051560"/>
            <a:ext cx="58795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 i="0" spc="240">
                <a:solidFill>
                  <a:srgbClr val="8A6526"/>
                </a:solidFill>
                <a:latin typeface="Inter"/>
              </a:rPr>
              <a:t>BEFORE YOU GO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1248" y="1371600"/>
            <a:ext cx="5879592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700" b="0" i="0">
                <a:solidFill>
                  <a:srgbClr val="1A1710"/>
                </a:solidFill>
                <a:latin typeface="Fraunces"/>
              </a:rPr>
              <a:t>Checking out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248" y="2560320"/>
            <a:ext cx="270461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1" i="0" spc="140">
                <a:solidFill>
                  <a:srgbClr val="1A1710"/>
                </a:solidFill>
                <a:latin typeface="Inter"/>
              </a:rPr>
              <a:t>CHECK-OUT BY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8" y="2798063"/>
            <a:ext cx="27046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11:00 AM</a:t>
            </a:r>
          </a:p>
        </p:txBody>
      </p:sp>
      <p:sp>
        <p:nvSpPr>
          <p:cNvPr id="7" name="Rectangle 6"/>
          <p:cNvSpPr/>
          <p:nvPr/>
        </p:nvSpPr>
        <p:spPr>
          <a:xfrm>
            <a:off x="841248" y="3200400"/>
            <a:ext cx="270461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16227" y="2560320"/>
            <a:ext cx="270461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1" i="0" spc="140">
                <a:solidFill>
                  <a:srgbClr val="1A1710"/>
                </a:solidFill>
                <a:latin typeface="Inter"/>
              </a:rPr>
              <a:t>KEYS GO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16227" y="2798063"/>
            <a:ext cx="27046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Back in the lockbox</a:t>
            </a:r>
          </a:p>
        </p:txBody>
      </p:sp>
      <p:sp>
        <p:nvSpPr>
          <p:cNvPr id="10" name="Rectangle 9"/>
          <p:cNvSpPr/>
          <p:nvPr/>
        </p:nvSpPr>
        <p:spPr>
          <a:xfrm>
            <a:off x="4016227" y="3200400"/>
            <a:ext cx="270461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1248" y="3456432"/>
            <a:ext cx="587959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1" i="0" spc="140">
                <a:solidFill>
                  <a:srgbClr val="1A1710"/>
                </a:solidFill>
                <a:latin typeface="Inter"/>
              </a:rPr>
              <a:t>A FEW QUICK THINGS BEFORE YOU LEAVE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3694176"/>
            <a:ext cx="587959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Strip the beds, start the dishwasher, lights off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41248" y="4096511"/>
            <a:ext cx="587959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41248" y="4398264"/>
            <a:ext cx="587959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1248" y="4718304"/>
            <a:ext cx="5879592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200" b="0" i="0">
                <a:solidFill>
                  <a:srgbClr val="1A1710"/>
                </a:solidFill>
                <a:latin typeface="Fraunces"/>
              </a:rPr>
              <a:t>If something goes wrong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1248" y="5541264"/>
            <a:ext cx="270461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1" i="0" spc="140">
                <a:solidFill>
                  <a:srgbClr val="1A1710"/>
                </a:solidFill>
                <a:latin typeface="Inter"/>
              </a:rPr>
              <a:t>CALL US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248" y="5779007"/>
            <a:ext cx="27046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+91 …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41248" y="6181344"/>
            <a:ext cx="270461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016227" y="5541264"/>
            <a:ext cx="270461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1" i="0" spc="140">
                <a:solidFill>
                  <a:srgbClr val="1A1710"/>
                </a:solidFill>
                <a:latin typeface="Inter"/>
              </a:rPr>
              <a:t>CARETAKER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16227" y="5779007"/>
            <a:ext cx="27046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Ravi, +91 …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016227" y="6181344"/>
            <a:ext cx="270461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41248" y="6437375"/>
            <a:ext cx="587959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1" i="0" spc="140">
                <a:solidFill>
                  <a:srgbClr val="1A1710"/>
                </a:solidFill>
                <a:latin typeface="Inter"/>
              </a:rPr>
              <a:t>LOCAL EMERGENCY NUMBERS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1248" y="6675119"/>
            <a:ext cx="587959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1">
                <a:solidFill>
                  <a:srgbClr val="9A9184"/>
                </a:solidFill>
                <a:latin typeface="Inter"/>
              </a:rPr>
              <a:t>e.g. Police 100 · Ambulance 108 · Fire 101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41248" y="7077455"/>
            <a:ext cx="5879592" cy="1397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841248" y="9902952"/>
            <a:ext cx="5879592" cy="12700"/>
          </a:xfrm>
          <a:prstGeom prst="rect">
            <a:avLst/>
          </a:prstGeom>
          <a:solidFill>
            <a:srgbClr val="E2DBC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41248" y="9994392"/>
            <a:ext cx="29397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9A9184"/>
                </a:solidFill>
                <a:latin typeface="Inter"/>
              </a:rPr>
              <a:t>[ Your Property Name ]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781044" y="9994392"/>
            <a:ext cx="29397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50" b="0" i="0">
                <a:solidFill>
                  <a:srgbClr val="9A9184"/>
                </a:solidFill>
                <a:latin typeface="Inter"/>
              </a:rPr>
              <a:t>Checking out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562088" cy="10689336"/>
          </a:xfrm>
          <a:prstGeom prst="rect">
            <a:avLst/>
          </a:prstGeom>
          <a:solidFill>
            <a:srgbClr val="142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8" y="749808"/>
            <a:ext cx="384048" cy="3840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53312" y="786384"/>
            <a:ext cx="3657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FBF8F1"/>
                </a:solidFill>
                <a:latin typeface="Fraunces"/>
              </a:rPr>
              <a:t>The Check-in Guide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248" y="3749039"/>
            <a:ext cx="58795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 i="0" spc="240">
                <a:solidFill>
                  <a:srgbClr val="E7C98A"/>
                </a:solidFill>
                <a:latin typeface="Inter"/>
              </a:rPr>
              <a:t>THANK YOU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8" y="4114800"/>
            <a:ext cx="5879592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3000" b="0" i="0">
                <a:solidFill>
                  <a:srgbClr val="FBF8F1"/>
                </a:solidFill>
                <a:latin typeface="Fraunces"/>
              </a:rPr>
              <a:t>Enjoyed making this?</a:t>
            </a:r>
          </a:p>
          <a:p>
            <a:pPr algn="l">
              <a:lnSpc>
                <a:spcPct val="108000"/>
              </a:lnSpc>
            </a:pPr>
            <a:r>
              <a:rPr sz="3000" b="0" i="0">
                <a:solidFill>
                  <a:srgbClr val="FBF8F1"/>
                </a:solidFill>
                <a:latin typeface="Fraunces"/>
              </a:rPr>
              <a:t>Let us do the next one </a:t>
            </a:r>
            <a:r>
              <a:rPr sz="3000" b="0" i="1">
                <a:solidFill>
                  <a:srgbClr val="E7C98A"/>
                </a:solidFill>
                <a:latin typeface="Fraunces"/>
              </a:rPr>
              <a:t>for you.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6126480"/>
            <a:ext cx="5291632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55000"/>
              </a:lnSpc>
            </a:pPr>
            <a:r>
              <a:rPr sz="1250" b="0" i="0">
                <a:solidFill>
                  <a:srgbClr val="E9E3D6"/>
                </a:solidFill>
                <a:latin typeface="Inter"/>
              </a:rPr>
              <a:t>You’ve just filled in a template. If you’d rather have a professionally written and designed 12-page welcome book — built from your actual Airbnb or VRBO listing in about two minutes — that’s exactly what we do.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7635240"/>
            <a:ext cx="587959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0">
                <a:solidFill>
                  <a:srgbClr val="FBF8F1"/>
                </a:solidFill>
                <a:latin typeface="Inter"/>
              </a:rPr>
              <a:t>→  Paste your listing at thecheckinguide.com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" y="8092440"/>
            <a:ext cx="587959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0">
                <a:solidFill>
                  <a:srgbClr val="FBF8F1"/>
                </a:solidFill>
                <a:latin typeface="Inter"/>
              </a:rPr>
              <a:t>→  Free tools: Wi-Fi QR codes, house rules &amp; cleaning checklists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" y="8549640"/>
            <a:ext cx="587959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0">
                <a:solidFill>
                  <a:srgbClr val="FBF8F1"/>
                </a:solidFill>
                <a:latin typeface="Inter"/>
              </a:rPr>
              <a:t>→  A designed 12-page PDF · $49 once, no subscription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9774936"/>
            <a:ext cx="58795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8EA39A"/>
                </a:solidFill>
                <a:latin typeface="Inter"/>
              </a:rPr>
              <a:t>Template by The Check-in Guide · thecheckinguide.com · for personal use by the purchaser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